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8" r:id="rId5"/>
    <p:sldId id="258" r:id="rId6"/>
    <p:sldId id="262" r:id="rId7"/>
    <p:sldId id="267" r:id="rId8"/>
    <p:sldId id="264" r:id="rId9"/>
    <p:sldId id="265" r:id="rId10"/>
    <p:sldId id="263" r:id="rId11"/>
    <p:sldId id="266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1852"/>
            <a:ext cx="12211346" cy="32311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6348" y="6591852"/>
            <a:ext cx="457672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SansSerif" panose="00000400000000000000" pitchFamily="2" charset="2"/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5256"/>
            <a:ext cx="4928626" cy="9067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363855" y="3278908"/>
            <a:ext cx="4304145" cy="738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4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692727" y="5911319"/>
            <a:ext cx="3581400" cy="318471"/>
          </a:xfrm>
        </p:spPr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bg1"/>
                </a:solidFill>
                <a:latin typeface="SansSerif" panose="00000400000000000000" pitchFamily="2" charset="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6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4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5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3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2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0" y="6730400"/>
            <a:ext cx="12211346" cy="129246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9402" y="6684133"/>
            <a:ext cx="4576725" cy="157389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SansSerif" panose="00000400000000000000" pitchFamily="2" charset="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720657"/>
            <a:ext cx="2743200" cy="137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3070A6"/>
                </a:solidFill>
              </a:defRPr>
            </a:lvl1pPr>
          </a:lstStyle>
          <a:p>
            <a:fld id="{B1E18C57-2371-4817-847F-FF74DFE3000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730400"/>
            <a:ext cx="3094182" cy="111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BB845B3B-F421-47C7-8CDF-7F78A5218650}" type="datetimeFigureOut">
              <a:rPr lang="en-US" smtClean="0"/>
              <a:t>10/17/2018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0" y="6256855"/>
            <a:ext cx="1971450" cy="362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074" y="6257465"/>
            <a:ext cx="1679451" cy="3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26" Type="http://schemas.openxmlformats.org/officeDocument/2006/relationships/image" Target="../media/image38.jpeg"/><Relationship Id="rId39" Type="http://schemas.openxmlformats.org/officeDocument/2006/relationships/image" Target="../media/image51.jpeg"/><Relationship Id="rId21" Type="http://schemas.openxmlformats.org/officeDocument/2006/relationships/image" Target="../media/image33.jpeg"/><Relationship Id="rId34" Type="http://schemas.openxmlformats.org/officeDocument/2006/relationships/image" Target="../media/image46.jpeg"/><Relationship Id="rId42" Type="http://schemas.openxmlformats.org/officeDocument/2006/relationships/image" Target="../media/image54.jpeg"/><Relationship Id="rId47" Type="http://schemas.openxmlformats.org/officeDocument/2006/relationships/image" Target="../media/image59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6" Type="http://schemas.openxmlformats.org/officeDocument/2006/relationships/image" Target="../media/image28.jpeg"/><Relationship Id="rId29" Type="http://schemas.openxmlformats.org/officeDocument/2006/relationships/image" Target="../media/image41.jpe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32" Type="http://schemas.openxmlformats.org/officeDocument/2006/relationships/image" Target="../media/image44.jpeg"/><Relationship Id="rId37" Type="http://schemas.openxmlformats.org/officeDocument/2006/relationships/image" Target="../media/image49.jpeg"/><Relationship Id="rId40" Type="http://schemas.openxmlformats.org/officeDocument/2006/relationships/image" Target="../media/image52.jpeg"/><Relationship Id="rId45" Type="http://schemas.openxmlformats.org/officeDocument/2006/relationships/image" Target="../media/image57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36" Type="http://schemas.openxmlformats.org/officeDocument/2006/relationships/image" Target="../media/image48.jpeg"/><Relationship Id="rId49" Type="http://schemas.openxmlformats.org/officeDocument/2006/relationships/image" Target="../media/image61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31" Type="http://schemas.openxmlformats.org/officeDocument/2006/relationships/image" Target="../media/image43.jpeg"/><Relationship Id="rId44" Type="http://schemas.openxmlformats.org/officeDocument/2006/relationships/image" Target="../media/image56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Relationship Id="rId30" Type="http://schemas.openxmlformats.org/officeDocument/2006/relationships/image" Target="../media/image42.jpeg"/><Relationship Id="rId35" Type="http://schemas.openxmlformats.org/officeDocument/2006/relationships/image" Target="../media/image47.jpeg"/><Relationship Id="rId43" Type="http://schemas.openxmlformats.org/officeDocument/2006/relationships/image" Target="../media/image55.jpeg"/><Relationship Id="rId48" Type="http://schemas.openxmlformats.org/officeDocument/2006/relationships/image" Target="../media/image60.jpeg"/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5" Type="http://schemas.openxmlformats.org/officeDocument/2006/relationships/image" Target="../media/image37.jpeg"/><Relationship Id="rId33" Type="http://schemas.openxmlformats.org/officeDocument/2006/relationships/image" Target="../media/image45.jpeg"/><Relationship Id="rId38" Type="http://schemas.openxmlformats.org/officeDocument/2006/relationships/image" Target="../media/image50.jpeg"/><Relationship Id="rId46" Type="http://schemas.openxmlformats.org/officeDocument/2006/relationships/image" Target="../media/image58.jpeg"/><Relationship Id="rId20" Type="http://schemas.openxmlformats.org/officeDocument/2006/relationships/image" Target="../media/image32.jpeg"/><Relationship Id="rId41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eg"/><Relationship Id="rId18" Type="http://schemas.openxmlformats.org/officeDocument/2006/relationships/image" Target="../media/image77.jpeg"/><Relationship Id="rId26" Type="http://schemas.openxmlformats.org/officeDocument/2006/relationships/image" Target="../media/image85.jpeg"/><Relationship Id="rId39" Type="http://schemas.openxmlformats.org/officeDocument/2006/relationships/image" Target="../media/image94.jpeg"/><Relationship Id="rId21" Type="http://schemas.openxmlformats.org/officeDocument/2006/relationships/image" Target="../media/image80.jpeg"/><Relationship Id="rId34" Type="http://schemas.openxmlformats.org/officeDocument/2006/relationships/image" Target="../media/image93.jpeg"/><Relationship Id="rId42" Type="http://schemas.openxmlformats.org/officeDocument/2006/relationships/image" Target="../media/image97.jpeg"/><Relationship Id="rId47" Type="http://schemas.openxmlformats.org/officeDocument/2006/relationships/image" Target="../media/image102.jpeg"/><Relationship Id="rId50" Type="http://schemas.openxmlformats.org/officeDocument/2006/relationships/image" Target="../media/image105.jpeg"/><Relationship Id="rId7" Type="http://schemas.openxmlformats.org/officeDocument/2006/relationships/image" Target="../media/image70.jpeg"/><Relationship Id="rId2" Type="http://schemas.openxmlformats.org/officeDocument/2006/relationships/image" Target="../media/image14.png"/><Relationship Id="rId16" Type="http://schemas.openxmlformats.org/officeDocument/2006/relationships/image" Target="../media/image75.jpeg"/><Relationship Id="rId29" Type="http://schemas.openxmlformats.org/officeDocument/2006/relationships/image" Target="../media/image88.jpeg"/><Relationship Id="rId11" Type="http://schemas.openxmlformats.org/officeDocument/2006/relationships/image" Target="../media/image74.jpeg"/><Relationship Id="rId24" Type="http://schemas.openxmlformats.org/officeDocument/2006/relationships/image" Target="../media/image83.jpeg"/><Relationship Id="rId32" Type="http://schemas.openxmlformats.org/officeDocument/2006/relationships/image" Target="../media/image91.jpeg"/><Relationship Id="rId37" Type="http://schemas.openxmlformats.org/officeDocument/2006/relationships/image" Target="../media/image48.jpeg"/><Relationship Id="rId40" Type="http://schemas.openxmlformats.org/officeDocument/2006/relationships/image" Target="../media/image95.jpeg"/><Relationship Id="rId45" Type="http://schemas.openxmlformats.org/officeDocument/2006/relationships/image" Target="../media/image100.jpeg"/><Relationship Id="rId5" Type="http://schemas.openxmlformats.org/officeDocument/2006/relationships/image" Target="../media/image68.jpeg"/><Relationship Id="rId15" Type="http://schemas.openxmlformats.org/officeDocument/2006/relationships/image" Target="../media/image26.jpeg"/><Relationship Id="rId23" Type="http://schemas.openxmlformats.org/officeDocument/2006/relationships/image" Target="../media/image82.jpeg"/><Relationship Id="rId28" Type="http://schemas.openxmlformats.org/officeDocument/2006/relationships/image" Target="../media/image87.jpeg"/><Relationship Id="rId36" Type="http://schemas.openxmlformats.org/officeDocument/2006/relationships/image" Target="../media/image47.jpeg"/><Relationship Id="rId49" Type="http://schemas.openxmlformats.org/officeDocument/2006/relationships/image" Target="../media/image104.jpeg"/><Relationship Id="rId10" Type="http://schemas.openxmlformats.org/officeDocument/2006/relationships/image" Target="../media/image73.jpeg"/><Relationship Id="rId19" Type="http://schemas.openxmlformats.org/officeDocument/2006/relationships/image" Target="../media/image78.jpeg"/><Relationship Id="rId31" Type="http://schemas.openxmlformats.org/officeDocument/2006/relationships/image" Target="../media/image90.jpeg"/><Relationship Id="rId44" Type="http://schemas.openxmlformats.org/officeDocument/2006/relationships/image" Target="../media/image99.jpeg"/><Relationship Id="rId4" Type="http://schemas.openxmlformats.org/officeDocument/2006/relationships/image" Target="../media/image15.png"/><Relationship Id="rId9" Type="http://schemas.openxmlformats.org/officeDocument/2006/relationships/image" Target="../media/image72.jpeg"/><Relationship Id="rId14" Type="http://schemas.openxmlformats.org/officeDocument/2006/relationships/image" Target="../media/image25.jpeg"/><Relationship Id="rId22" Type="http://schemas.openxmlformats.org/officeDocument/2006/relationships/image" Target="../media/image81.jpeg"/><Relationship Id="rId27" Type="http://schemas.openxmlformats.org/officeDocument/2006/relationships/image" Target="../media/image86.jpeg"/><Relationship Id="rId30" Type="http://schemas.openxmlformats.org/officeDocument/2006/relationships/image" Target="../media/image89.jpeg"/><Relationship Id="rId35" Type="http://schemas.openxmlformats.org/officeDocument/2006/relationships/image" Target="../media/image46.jpeg"/><Relationship Id="rId43" Type="http://schemas.openxmlformats.org/officeDocument/2006/relationships/image" Target="../media/image98.jpeg"/><Relationship Id="rId48" Type="http://schemas.openxmlformats.org/officeDocument/2006/relationships/image" Target="../media/image103.jpeg"/><Relationship Id="rId8" Type="http://schemas.openxmlformats.org/officeDocument/2006/relationships/image" Target="../media/image71.jpeg"/><Relationship Id="rId3" Type="http://schemas.openxmlformats.org/officeDocument/2006/relationships/image" Target="../media/image67.png"/><Relationship Id="rId12" Type="http://schemas.openxmlformats.org/officeDocument/2006/relationships/image" Target="../media/image23.jpeg"/><Relationship Id="rId17" Type="http://schemas.openxmlformats.org/officeDocument/2006/relationships/image" Target="../media/image76.jpeg"/><Relationship Id="rId25" Type="http://schemas.openxmlformats.org/officeDocument/2006/relationships/image" Target="../media/image84.jpeg"/><Relationship Id="rId33" Type="http://schemas.openxmlformats.org/officeDocument/2006/relationships/image" Target="../media/image92.jpeg"/><Relationship Id="rId38" Type="http://schemas.openxmlformats.org/officeDocument/2006/relationships/image" Target="../media/image49.jpeg"/><Relationship Id="rId46" Type="http://schemas.openxmlformats.org/officeDocument/2006/relationships/image" Target="../media/image101.jpeg"/><Relationship Id="rId20" Type="http://schemas.openxmlformats.org/officeDocument/2006/relationships/image" Target="../media/image79.jpeg"/><Relationship Id="rId41" Type="http://schemas.openxmlformats.org/officeDocument/2006/relationships/image" Target="../media/image9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opencv.org/3.0-beta/modules/text/doc/erfilter.html" TargetMode="External"/><Relationship Id="rId4" Type="http://schemas.openxmlformats.org/officeDocument/2006/relationships/hyperlink" Target="https://stackoverflow.com/questions/23506105/extracting-text-openc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InspectionXpert Single-Button Inspection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 Cope</a:t>
            </a:r>
          </a:p>
        </p:txBody>
      </p:sp>
      <p:sp>
        <p:nvSpPr>
          <p:cNvPr id="4" name="Rectangle 3"/>
          <p:cNvSpPr/>
          <p:nvPr/>
        </p:nvSpPr>
        <p:spPr>
          <a:xfrm rot="19959842">
            <a:off x="4541632" y="3789575"/>
            <a:ext cx="761336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FF0000">
                    <a:alpha val="20000"/>
                  </a:srgbClr>
                </a:solidFill>
                <a:effectLst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1454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" y="895730"/>
            <a:ext cx="3559767" cy="234986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82880" y="0"/>
            <a:ext cx="11848699" cy="744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3 Data Requirements for Text Region Detection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7" y="883085"/>
            <a:ext cx="3635662" cy="2348184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8075838" y="899617"/>
            <a:ext cx="3710646" cy="2345974"/>
            <a:chOff x="4619946" y="4797362"/>
            <a:chExt cx="3313939" cy="1964852"/>
          </a:xfrm>
        </p:grpSpPr>
        <p:sp>
          <p:nvSpPr>
            <p:cNvPr id="44" name="Rectangle 43"/>
            <p:cNvSpPr/>
            <p:nvPr/>
          </p:nvSpPr>
          <p:spPr>
            <a:xfrm>
              <a:off x="4670920" y="4797362"/>
              <a:ext cx="3262965" cy="19142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10800000">
              <a:off x="5091299" y="4941545"/>
              <a:ext cx="2452052" cy="1725958"/>
              <a:chOff x="4744831" y="4876089"/>
              <a:chExt cx="3068509" cy="1718433"/>
            </a:xfrm>
          </p:grpSpPr>
          <p:pic>
            <p:nvPicPr>
              <p:cNvPr id="45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9127" y="5930825"/>
                <a:ext cx="626233" cy="2738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6701" y="5613989"/>
                <a:ext cx="984869" cy="13544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1669" y="5226967"/>
                <a:ext cx="1122806" cy="3916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9829" y="4972249"/>
                <a:ext cx="560023" cy="1943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4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9055" y="5438974"/>
                <a:ext cx="494065" cy="16060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49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1226" y="5414946"/>
                <a:ext cx="165524" cy="1943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50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738" y="5203413"/>
                <a:ext cx="165524" cy="1766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1098" y="5641518"/>
                <a:ext cx="441398" cy="2532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867" y="6238236"/>
                <a:ext cx="866243" cy="27089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53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9823" y="4893546"/>
                <a:ext cx="678649" cy="27089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54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867" y="4948026"/>
                <a:ext cx="568300" cy="2120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5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2275" y="6290138"/>
                <a:ext cx="372429" cy="1766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3651" y="5666546"/>
                <a:ext cx="289667" cy="2031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5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309" y="5704061"/>
                <a:ext cx="256562" cy="1060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58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970" y="6145774"/>
                <a:ext cx="209664" cy="11778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59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6143" y="6288293"/>
                <a:ext cx="442778" cy="22083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60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4831" y="5422110"/>
                <a:ext cx="366912" cy="1060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61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2731" y="5691375"/>
                <a:ext cx="380706" cy="28856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62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6744" y="5914522"/>
                <a:ext cx="1299365" cy="21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63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466" y="5880768"/>
                <a:ext cx="275874" cy="3739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64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1797" y="6202903"/>
                <a:ext cx="193112" cy="3916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65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4239" y="5224923"/>
                <a:ext cx="350360" cy="16489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66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0367" y="4876089"/>
                <a:ext cx="220699" cy="2944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242" y="6098517"/>
              <a:ext cx="626233" cy="2738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816" y="5781681"/>
              <a:ext cx="984869" cy="1354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784" y="5394659"/>
              <a:ext cx="1122806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944" y="5139941"/>
              <a:ext cx="560023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170" y="5606666"/>
              <a:ext cx="494065" cy="160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341" y="5582638"/>
              <a:ext cx="165524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853" y="5371105"/>
              <a:ext cx="165524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213" y="5809210"/>
              <a:ext cx="441398" cy="2532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82" y="6405928"/>
              <a:ext cx="866243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938" y="5061238"/>
              <a:ext cx="678649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82" y="5115718"/>
              <a:ext cx="568300" cy="2120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390" y="6457830"/>
              <a:ext cx="372429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766" y="5834238"/>
              <a:ext cx="289667" cy="2031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0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424" y="5871753"/>
              <a:ext cx="25656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085" y="6313466"/>
              <a:ext cx="209664" cy="1177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258" y="6455985"/>
              <a:ext cx="442778" cy="2208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946" y="5589802"/>
              <a:ext cx="36691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46" y="5859067"/>
              <a:ext cx="380706" cy="2885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859" y="6082214"/>
              <a:ext cx="1299365" cy="2149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581" y="6048460"/>
              <a:ext cx="275874" cy="373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912" y="6370595"/>
              <a:ext cx="193112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354" y="5392615"/>
              <a:ext cx="350360" cy="1648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9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482" y="5043781"/>
              <a:ext cx="220699" cy="2944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70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500" y="5188561"/>
              <a:ext cx="626233" cy="2738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71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106" y="4823439"/>
              <a:ext cx="984869" cy="1354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72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959" y="6178899"/>
              <a:ext cx="1122806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73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430" y="6454530"/>
              <a:ext cx="560023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74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841" y="4822186"/>
              <a:ext cx="494065" cy="160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75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251" y="5067559"/>
              <a:ext cx="165524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76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6841" y="6244319"/>
              <a:ext cx="165524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77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471" y="4899254"/>
              <a:ext cx="441398" cy="2532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78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31" y="5353156"/>
              <a:ext cx="866243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79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626" y="5113866"/>
              <a:ext cx="678649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0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668" y="4832271"/>
              <a:ext cx="568300" cy="2120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81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179" y="6515891"/>
              <a:ext cx="372429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82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024" y="4924282"/>
              <a:ext cx="289667" cy="2031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83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682" y="4961797"/>
              <a:ext cx="25656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84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874" y="6371527"/>
              <a:ext cx="209664" cy="1177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85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516" y="5546029"/>
              <a:ext cx="442778" cy="2208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86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312" y="4827243"/>
              <a:ext cx="36691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87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635" y="5917128"/>
              <a:ext cx="380706" cy="2885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8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239" y="5374728"/>
              <a:ext cx="1299365" cy="2149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89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44" y="6003937"/>
              <a:ext cx="275874" cy="373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90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170" y="5460639"/>
              <a:ext cx="193112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91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222" y="5320691"/>
              <a:ext cx="350360" cy="1648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92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118" y="5837994"/>
              <a:ext cx="220699" cy="2944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1838425" y="3398112"/>
            <a:ext cx="457200" cy="471016"/>
            <a:chOff x="1867301" y="3922917"/>
            <a:chExt cx="457200" cy="471016"/>
          </a:xfrm>
        </p:grpSpPr>
        <p:sp>
          <p:nvSpPr>
            <p:cNvPr id="5" name="Oval 4"/>
            <p:cNvSpPr/>
            <p:nvPr/>
          </p:nvSpPr>
          <p:spPr>
            <a:xfrm>
              <a:off x="1867301" y="393673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27459" y="3922917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35053" y="3398112"/>
            <a:ext cx="457200" cy="471016"/>
            <a:chOff x="5763929" y="3887629"/>
            <a:chExt cx="457200" cy="471016"/>
          </a:xfrm>
        </p:grpSpPr>
        <p:sp>
          <p:nvSpPr>
            <p:cNvPr id="95" name="Oval 94"/>
            <p:cNvSpPr/>
            <p:nvPr/>
          </p:nvSpPr>
          <p:spPr>
            <a:xfrm>
              <a:off x="5763929" y="390144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824087" y="3887629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11090" y="3398112"/>
            <a:ext cx="457200" cy="471016"/>
            <a:chOff x="9739966" y="3855085"/>
            <a:chExt cx="457200" cy="471016"/>
          </a:xfrm>
        </p:grpSpPr>
        <p:sp>
          <p:nvSpPr>
            <p:cNvPr id="97" name="Oval 96"/>
            <p:cNvSpPr/>
            <p:nvPr/>
          </p:nvSpPr>
          <p:spPr>
            <a:xfrm>
              <a:off x="9739966" y="38689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800124" y="3855085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275" y="4039259"/>
            <a:ext cx="31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Drawings with text regions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96787" y="4034336"/>
            <a:ext cx="363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Drawings without text regions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132914" y="4034336"/>
            <a:ext cx="363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Images of text regions</a:t>
            </a:r>
          </a:p>
        </p:txBody>
      </p:sp>
    </p:spTree>
    <p:extLst>
      <p:ext uri="{BB962C8B-B14F-4D97-AF65-F5344CB8AC3E}">
        <p14:creationId xmlns:p14="http://schemas.microsoft.com/office/powerpoint/2010/main" val="148542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69869"/>
            <a:ext cx="12192000" cy="23678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95386" y="3401706"/>
            <a:ext cx="2730514" cy="1983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" y="3387666"/>
            <a:ext cx="3069829" cy="202644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82880" y="0"/>
            <a:ext cx="11848699" cy="744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5 Requirements for Text Region Detection Testing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41" y="3387407"/>
            <a:ext cx="3087762" cy="200506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447346" y="5434387"/>
            <a:ext cx="457200" cy="471016"/>
            <a:chOff x="1867301" y="3922917"/>
            <a:chExt cx="457200" cy="471016"/>
          </a:xfrm>
        </p:grpSpPr>
        <p:sp>
          <p:nvSpPr>
            <p:cNvPr id="5" name="Oval 4"/>
            <p:cNvSpPr/>
            <p:nvPr/>
          </p:nvSpPr>
          <p:spPr>
            <a:xfrm>
              <a:off x="1867301" y="393673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27459" y="3922917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23621" y="5458956"/>
            <a:ext cx="457200" cy="471016"/>
            <a:chOff x="5763929" y="3887629"/>
            <a:chExt cx="457200" cy="471016"/>
          </a:xfrm>
        </p:grpSpPr>
        <p:sp>
          <p:nvSpPr>
            <p:cNvPr id="95" name="Oval 94"/>
            <p:cNvSpPr/>
            <p:nvPr/>
          </p:nvSpPr>
          <p:spPr>
            <a:xfrm>
              <a:off x="5763929" y="390144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824087" y="3887629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0793" y="5445351"/>
            <a:ext cx="457200" cy="471016"/>
            <a:chOff x="9739966" y="3855085"/>
            <a:chExt cx="457200" cy="471016"/>
          </a:xfrm>
        </p:grpSpPr>
        <p:sp>
          <p:nvSpPr>
            <p:cNvPr id="97" name="Oval 96"/>
            <p:cNvSpPr/>
            <p:nvPr/>
          </p:nvSpPr>
          <p:spPr>
            <a:xfrm>
              <a:off x="9739966" y="38689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800124" y="3855085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45" y="5964760"/>
            <a:ext cx="31453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Drawings with text regions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150058" y="5943120"/>
            <a:ext cx="36356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Drawings without text regions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308401" y="5918308"/>
            <a:ext cx="314105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Correct answers (image &amp; location)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48" y="3665939"/>
            <a:ext cx="1428750" cy="1428750"/>
          </a:xfrm>
          <a:prstGeom prst="rect">
            <a:avLst/>
          </a:prstGeom>
        </p:spPr>
      </p:pic>
      <p:sp>
        <p:nvSpPr>
          <p:cNvPr id="42" name="Down Arrow 41"/>
          <p:cNvSpPr/>
          <p:nvPr/>
        </p:nvSpPr>
        <p:spPr>
          <a:xfrm rot="3744607">
            <a:off x="3506090" y="354186"/>
            <a:ext cx="327252" cy="4420685"/>
          </a:xfrm>
          <a:prstGeom prst="downArrow">
            <a:avLst>
              <a:gd name="adj1" fmla="val 50000"/>
              <a:gd name="adj2" fmla="val 242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own Arrow 100"/>
          <p:cNvSpPr/>
          <p:nvPr/>
        </p:nvSpPr>
        <p:spPr>
          <a:xfrm rot="2565727">
            <a:off x="4999555" y="1500268"/>
            <a:ext cx="327252" cy="2354902"/>
          </a:xfrm>
          <a:prstGeom prst="downArrow">
            <a:avLst>
              <a:gd name="adj1" fmla="val 50000"/>
              <a:gd name="adj2" fmla="val 242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/>
          <p:cNvSpPr/>
          <p:nvPr/>
        </p:nvSpPr>
        <p:spPr>
          <a:xfrm rot="17658929">
            <a:off x="8540681" y="240582"/>
            <a:ext cx="327252" cy="4545166"/>
          </a:xfrm>
          <a:prstGeom prst="downArrow">
            <a:avLst>
              <a:gd name="adj1" fmla="val 50000"/>
              <a:gd name="adj2" fmla="val 242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301065" y="3401610"/>
            <a:ext cx="2730514" cy="198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67" y="3686513"/>
            <a:ext cx="1428750" cy="142875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508774" y="5445351"/>
            <a:ext cx="457200" cy="471016"/>
            <a:chOff x="9739966" y="3855085"/>
            <a:chExt cx="457200" cy="471016"/>
          </a:xfrm>
        </p:grpSpPr>
        <p:sp>
          <p:nvSpPr>
            <p:cNvPr id="106" name="Oval 105"/>
            <p:cNvSpPr/>
            <p:nvPr/>
          </p:nvSpPr>
          <p:spPr>
            <a:xfrm>
              <a:off x="9739966" y="38689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00124" y="3855085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9301065" y="5924599"/>
            <a:ext cx="26522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 of run &amp; % error calculation</a:t>
            </a:r>
          </a:p>
        </p:txBody>
      </p:sp>
      <p:sp>
        <p:nvSpPr>
          <p:cNvPr id="109" name="Down Arrow 108"/>
          <p:cNvSpPr/>
          <p:nvPr/>
        </p:nvSpPr>
        <p:spPr>
          <a:xfrm rot="18680631">
            <a:off x="7097970" y="1551490"/>
            <a:ext cx="327252" cy="2354902"/>
          </a:xfrm>
          <a:prstGeom prst="downArrow">
            <a:avLst>
              <a:gd name="adj1" fmla="val 50000"/>
              <a:gd name="adj2" fmla="val 242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2" y="714467"/>
            <a:ext cx="1326776" cy="14664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127181"/>
            <a:ext cx="1331595" cy="146304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351444" y="1477689"/>
            <a:ext cx="457200" cy="471016"/>
            <a:chOff x="1867301" y="3922917"/>
            <a:chExt cx="457200" cy="471016"/>
          </a:xfrm>
        </p:grpSpPr>
        <p:sp>
          <p:nvSpPr>
            <p:cNvPr id="111" name="Oval 110"/>
            <p:cNvSpPr/>
            <p:nvPr/>
          </p:nvSpPr>
          <p:spPr>
            <a:xfrm>
              <a:off x="1867301" y="393673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27459" y="3922917"/>
              <a:ext cx="3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398216" y="2672105"/>
            <a:ext cx="21315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algorithm to test</a:t>
            </a:r>
          </a:p>
        </p:txBody>
      </p:sp>
    </p:spTree>
    <p:extLst>
      <p:ext uri="{BB962C8B-B14F-4D97-AF65-F5344CB8AC3E}">
        <p14:creationId xmlns:p14="http://schemas.microsoft.com/office/powerpoint/2010/main" val="100135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47238" y="811268"/>
            <a:ext cx="7051718" cy="8309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file and corresponding box file for each character, rendered with each of the selected fonts.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" y="811268"/>
            <a:ext cx="3846250" cy="8309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Representative sample of drawing fonts…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2880" y="0"/>
            <a:ext cx="11848699" cy="744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Requirements for Character Recognition Training </a:t>
            </a:r>
          </a:p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Note:  Phase I will use Tesseract OCR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38" y="1708597"/>
            <a:ext cx="7144762" cy="500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8" y="1708597"/>
            <a:ext cx="3900952" cy="392381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212010" y="2811303"/>
            <a:ext cx="1274826" cy="782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9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534" y="2128762"/>
            <a:ext cx="4986599" cy="329173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82880" y="0"/>
            <a:ext cx="11848699" cy="744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Training for Characteristic Recognition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28" y="1576829"/>
            <a:ext cx="4931439" cy="329173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93" y="1024895"/>
            <a:ext cx="5107434" cy="329876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grpSp>
        <p:nvGrpSpPr>
          <p:cNvPr id="94" name="Group 93"/>
          <p:cNvGrpSpPr/>
          <p:nvPr/>
        </p:nvGrpSpPr>
        <p:grpSpPr>
          <a:xfrm>
            <a:off x="8717640" y="4603618"/>
            <a:ext cx="3313939" cy="1964852"/>
            <a:chOff x="4619946" y="4797362"/>
            <a:chExt cx="3313939" cy="1964852"/>
          </a:xfrm>
        </p:grpSpPr>
        <p:sp>
          <p:nvSpPr>
            <p:cNvPr id="44" name="Rectangle 43"/>
            <p:cNvSpPr/>
            <p:nvPr/>
          </p:nvSpPr>
          <p:spPr>
            <a:xfrm>
              <a:off x="4670920" y="4797362"/>
              <a:ext cx="3262965" cy="19142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10800000">
              <a:off x="5091299" y="4941545"/>
              <a:ext cx="2452052" cy="1725958"/>
              <a:chOff x="4744831" y="4876089"/>
              <a:chExt cx="3068509" cy="1718433"/>
            </a:xfrm>
          </p:grpSpPr>
          <p:pic>
            <p:nvPicPr>
              <p:cNvPr id="45" name="Picture 4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9127" y="5930825"/>
                <a:ext cx="626233" cy="2738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4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6701" y="5613989"/>
                <a:ext cx="984869" cy="13544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1669" y="5226967"/>
                <a:ext cx="1122806" cy="3916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9829" y="4972249"/>
                <a:ext cx="560023" cy="1943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4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9055" y="5438974"/>
                <a:ext cx="494065" cy="16060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4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1226" y="5414946"/>
                <a:ext cx="165524" cy="1943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5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738" y="5203413"/>
                <a:ext cx="165524" cy="1766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1098" y="5641518"/>
                <a:ext cx="441398" cy="2532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867" y="6238236"/>
                <a:ext cx="866243" cy="27089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53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9823" y="4893546"/>
                <a:ext cx="678649" cy="27089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54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867" y="4948026"/>
                <a:ext cx="568300" cy="2120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55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2275" y="6290138"/>
                <a:ext cx="372429" cy="1766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3651" y="5666546"/>
                <a:ext cx="289667" cy="2031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57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309" y="5704061"/>
                <a:ext cx="256562" cy="1060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58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970" y="6145774"/>
                <a:ext cx="209664" cy="11778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59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6143" y="6288293"/>
                <a:ext cx="442778" cy="22083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60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4831" y="5422110"/>
                <a:ext cx="366912" cy="10600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61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2731" y="5691375"/>
                <a:ext cx="380706" cy="28856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62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6744" y="5914522"/>
                <a:ext cx="1299365" cy="21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63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7466" y="5880768"/>
                <a:ext cx="275874" cy="3739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64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1797" y="6202903"/>
                <a:ext cx="193112" cy="3916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65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4239" y="5224923"/>
                <a:ext cx="350360" cy="16489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66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0367" y="4876089"/>
                <a:ext cx="220699" cy="2944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242" y="6098517"/>
              <a:ext cx="626233" cy="2738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816" y="5781681"/>
              <a:ext cx="984869" cy="1354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784" y="5394659"/>
              <a:ext cx="1122806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944" y="5139941"/>
              <a:ext cx="560023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170" y="5606666"/>
              <a:ext cx="494065" cy="160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6341" y="5582638"/>
              <a:ext cx="165524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853" y="5371105"/>
              <a:ext cx="165524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213" y="5809210"/>
              <a:ext cx="441398" cy="2532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82" y="6405928"/>
              <a:ext cx="866243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938" y="5061238"/>
              <a:ext cx="678649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82" y="5115718"/>
              <a:ext cx="568300" cy="2120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390" y="6457830"/>
              <a:ext cx="372429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766" y="5834238"/>
              <a:ext cx="289667" cy="2031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0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424" y="5871753"/>
              <a:ext cx="25656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085" y="6313466"/>
              <a:ext cx="209664" cy="1177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258" y="6455985"/>
              <a:ext cx="442778" cy="2208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946" y="5589802"/>
              <a:ext cx="36691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46" y="5859067"/>
              <a:ext cx="380706" cy="2885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1859" y="6082214"/>
              <a:ext cx="1299365" cy="2149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581" y="6048460"/>
              <a:ext cx="275874" cy="373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912" y="6370595"/>
              <a:ext cx="193112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354" y="5392615"/>
              <a:ext cx="350360" cy="1648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9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482" y="5043781"/>
              <a:ext cx="220699" cy="2944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70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500" y="5188561"/>
              <a:ext cx="626233" cy="2738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71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106" y="4823439"/>
              <a:ext cx="984869" cy="1354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72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959" y="6178899"/>
              <a:ext cx="1122806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73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430" y="6454530"/>
              <a:ext cx="560023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74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841" y="4822186"/>
              <a:ext cx="494065" cy="160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75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251" y="5067559"/>
              <a:ext cx="165524" cy="194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76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6841" y="6244319"/>
              <a:ext cx="165524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77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471" y="4899254"/>
              <a:ext cx="441398" cy="2532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78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31" y="5353156"/>
              <a:ext cx="866243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79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626" y="5113866"/>
              <a:ext cx="678649" cy="270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0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668" y="4832271"/>
              <a:ext cx="568300" cy="2120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81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179" y="6515891"/>
              <a:ext cx="372429" cy="176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82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024" y="4924282"/>
              <a:ext cx="289667" cy="20317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83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682" y="4961797"/>
              <a:ext cx="25656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84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874" y="6371527"/>
              <a:ext cx="209664" cy="1177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85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516" y="5546029"/>
              <a:ext cx="442778" cy="2208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86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312" y="4827243"/>
              <a:ext cx="366912" cy="10600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87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635" y="5917128"/>
              <a:ext cx="380706" cy="2885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8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239" y="5374728"/>
              <a:ext cx="1299365" cy="2149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89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44" y="6003937"/>
              <a:ext cx="275874" cy="373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90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170" y="5460639"/>
              <a:ext cx="193112" cy="3916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91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222" y="5320691"/>
              <a:ext cx="350360" cy="1648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92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118" y="5837994"/>
              <a:ext cx="220699" cy="2944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708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0"/>
            <a:ext cx="11848699" cy="7449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Automated Characteristic Identification and Extraction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0" y="1041963"/>
            <a:ext cx="10671978" cy="13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6" y="1333885"/>
            <a:ext cx="6060707" cy="394703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84" y="1139005"/>
            <a:ext cx="5928977" cy="3957591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0" name="TextBox 9"/>
          <p:cNvSpPr txBox="1"/>
          <p:nvPr/>
        </p:nvSpPr>
        <p:spPr>
          <a:xfrm>
            <a:off x="1799924" y="5360299"/>
            <a:ext cx="34362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Load Drawing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9204" y="5360300"/>
            <a:ext cx="29260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Locate All Text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112171" y="3007605"/>
            <a:ext cx="1274826" cy="782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82880" y="0"/>
            <a:ext cx="11848699" cy="744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(Possible) Text Region Detection</a:t>
            </a:r>
          </a:p>
        </p:txBody>
      </p:sp>
    </p:spTree>
    <p:extLst>
      <p:ext uri="{BB962C8B-B14F-4D97-AF65-F5344CB8AC3E}">
        <p14:creationId xmlns:p14="http://schemas.microsoft.com/office/powerpoint/2010/main" val="275624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8588-D9F8-446C-8597-5920CEC3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15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Grouping Text Regions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FCB8A-6569-4382-89CC-7A2B01F43705}"/>
              </a:ext>
            </a:extLst>
          </p:cNvPr>
          <p:cNvGrpSpPr/>
          <p:nvPr/>
        </p:nvGrpSpPr>
        <p:grpSpPr>
          <a:xfrm>
            <a:off x="2312372" y="1050077"/>
            <a:ext cx="7567255" cy="3759375"/>
            <a:chOff x="3167951" y="1429740"/>
            <a:chExt cx="7567255" cy="37593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98DA5B-D759-4DD1-814B-5E87664E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7951" y="1429740"/>
              <a:ext cx="3243544" cy="3759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293B23-A4F3-4DBF-99E2-E9CB1D93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1662" y="1429740"/>
              <a:ext cx="3243544" cy="3757209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843C5C7-D2E9-46E9-BDD6-31722EBE6530}"/>
                </a:ext>
              </a:extLst>
            </p:cNvPr>
            <p:cNvSpPr/>
            <p:nvPr/>
          </p:nvSpPr>
          <p:spPr>
            <a:xfrm>
              <a:off x="6411495" y="3185694"/>
              <a:ext cx="1105273" cy="486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E67BC4-85A7-491B-ADAD-C8B9F3F729A0}"/>
              </a:ext>
            </a:extLst>
          </p:cNvPr>
          <p:cNvSpPr/>
          <p:nvPr/>
        </p:nvSpPr>
        <p:spPr>
          <a:xfrm>
            <a:off x="489647" y="5153560"/>
            <a:ext cx="8144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https://stackoverflow.com/questions/23506105/extracting-text-opencv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54B91-AFD8-48A3-B182-06D55E200521}"/>
              </a:ext>
            </a:extLst>
          </p:cNvPr>
          <p:cNvSpPr/>
          <p:nvPr/>
        </p:nvSpPr>
        <p:spPr>
          <a:xfrm>
            <a:off x="489647" y="5742745"/>
            <a:ext cx="93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https://docs.opencv.org/3.0-beta/modules/text/doc/erfilter.html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7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83680" y="2717765"/>
            <a:ext cx="3454283" cy="87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4574" y="363556"/>
            <a:ext cx="11490592" cy="7463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Character Recognition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688964" y="2833267"/>
            <a:ext cx="3243714" cy="644894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800" dirty="0"/>
              <a:t>⌀1.000 +.005</a:t>
            </a:r>
          </a:p>
          <a:p>
            <a:r>
              <a:rPr lang="en-US" sz="1800" dirty="0"/>
              <a:t>-.002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30" y="2689047"/>
            <a:ext cx="3561904" cy="933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7"/>
          <p:cNvSpPr txBox="1">
            <a:spLocks/>
          </p:cNvSpPr>
          <p:nvPr/>
        </p:nvSpPr>
        <p:spPr>
          <a:xfrm>
            <a:off x="6583680" y="2132003"/>
            <a:ext cx="3454283" cy="55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Obtain the individual characters contained within the text region.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845044" y="2764615"/>
            <a:ext cx="1274826" cy="782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4574" y="0"/>
            <a:ext cx="11490592" cy="7463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Characteristic Recognition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39788" y="1395049"/>
            <a:ext cx="2222901" cy="4473939"/>
          </a:xfrm>
        </p:spPr>
        <p:txBody>
          <a:bodyPr/>
          <a:lstStyle/>
          <a:p>
            <a:r>
              <a:rPr lang="en-US" dirty="0"/>
              <a:t>Parse the characters in the text and </a:t>
            </a:r>
          </a:p>
          <a:p>
            <a:r>
              <a:rPr lang="en-US" dirty="0"/>
              <a:t>1) determine if it is a characteristic</a:t>
            </a:r>
          </a:p>
          <a:p>
            <a:r>
              <a:rPr lang="en-US" dirty="0"/>
              <a:t>2) If it is, then set the appropriate characteristic properties (e.g. type, sub-type, nominal,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941"/>
          <a:stretch/>
        </p:blipFill>
        <p:spPr>
          <a:xfrm>
            <a:off x="3514957" y="888818"/>
            <a:ext cx="542240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5FD7-C0CA-4131-A572-A658BBB4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67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Suggested Regex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7F0617-8694-4A90-9922-2F29F6EC23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08001" y="1024386"/>
            <a:ext cx="49035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Regex: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dMod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&gt;\u2300|R|°|\u2334|\u2335|\u21A7)|(?&lt;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&gt;(?&lt;!\.)(\b\d{1,5}\b)(?!\.))|(?&lt;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dFloat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&gt;(\d{0,5}\.\d{1,5}))|(?&lt;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tolSeparator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&gt;[±+-])|(?&lt;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dQty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&gt;(?:\d{1,3}[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]|\(\d{1,3}\s?[Pp][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]([Aa][Cc][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][Ss])?\)))|(?&lt;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&gt;[Mm][Aa][Xx]|[Mm][Ii][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])|(?&lt;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chamferX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&gt;\s[Xx]\s)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7C2EE-34F9-4381-811C-82C8324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941"/>
          <a:stretch/>
        </p:blipFill>
        <p:spPr>
          <a:xfrm>
            <a:off x="5618164" y="917074"/>
            <a:ext cx="4335344" cy="438651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50AD475-08A7-471A-B04F-1AA0B9F9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1" y="3410760"/>
            <a:ext cx="490353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en-US" sz="1800" dirty="0">
                <a:solidFill>
                  <a:srgbClr val="222222"/>
                </a:solidFill>
                <a:cs typeface="Arial" panose="020B0604020202020204" pitchFamily="34" charset="0"/>
              </a:rPr>
              <a:t>Note: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800" dirty="0">
                <a:solidFill>
                  <a:srgbClr val="222222"/>
                </a:solidFill>
                <a:cs typeface="Arial" panose="020B0604020202020204" pitchFamily="34" charset="0"/>
              </a:rPr>
              <a:t>This Regex will identify the relevant components of a dimension and return them accordingly.  Logic must be written to set the tolerance and dimension type based upon which items are returned by the regex.</a:t>
            </a:r>
          </a:p>
        </p:txBody>
      </p:sp>
    </p:spTree>
    <p:extLst>
      <p:ext uri="{BB962C8B-B14F-4D97-AF65-F5344CB8AC3E}">
        <p14:creationId xmlns:p14="http://schemas.microsoft.com/office/powerpoint/2010/main" val="281833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4574" y="0"/>
            <a:ext cx="11490592" cy="7463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Characteristic Identification &amp; Verification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572336" y="2088069"/>
            <a:ext cx="6465787" cy="1280774"/>
          </a:xfrm>
        </p:spPr>
        <p:txBody>
          <a:bodyPr>
            <a:normAutofit/>
          </a:bodyPr>
          <a:lstStyle/>
          <a:p>
            <a:r>
              <a:rPr lang="en-US" sz="3200" dirty="0"/>
              <a:t>Out of scope for phase I</a:t>
            </a:r>
          </a:p>
        </p:txBody>
      </p:sp>
    </p:spTree>
    <p:extLst>
      <p:ext uri="{BB962C8B-B14F-4D97-AF65-F5344CB8AC3E}">
        <p14:creationId xmlns:p14="http://schemas.microsoft.com/office/powerpoint/2010/main" val="151983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4574" y="0"/>
            <a:ext cx="11490592" cy="74639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Training &amp; Testing the Algorithms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70" y="838346"/>
            <a:ext cx="10058400" cy="54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11221"/>
      </p:ext>
    </p:extLst>
  </p:cSld>
  <p:clrMapOvr>
    <a:masterClrMapping/>
  </p:clrMapOvr>
</p:sld>
</file>

<file path=ppt/theme/theme1.xml><?xml version="1.0" encoding="utf-8"?>
<a:theme xmlns:a="http://schemas.openxmlformats.org/drawingml/2006/main" name="InspectionXpert_2017_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pectionXpert_2017_Blue" id="{75B52124-861A-4D7C-B0D6-83D52D4E35BD}" vid="{BFC3B85F-6936-43C4-8B7C-2C95A60F45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InspectionXpert_2017_Blue</Template>
  <TotalTime>3458</TotalTime>
  <Words>358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SansSerif</vt:lpstr>
      <vt:lpstr>InspectionXpert_2017_Blue</vt:lpstr>
      <vt:lpstr>InspectionXpert Single-Button Inspection Plan</vt:lpstr>
      <vt:lpstr>Automated Characteristic Identification and Extraction</vt:lpstr>
      <vt:lpstr>PowerPoint Presentation</vt:lpstr>
      <vt:lpstr>Grouping Text Regions</vt:lpstr>
      <vt:lpstr>Character Recognition</vt:lpstr>
      <vt:lpstr>Characteristic Recognition</vt:lpstr>
      <vt:lpstr>Suggested Regex</vt:lpstr>
      <vt:lpstr>Characteristic Identification &amp; Verification</vt:lpstr>
      <vt:lpstr>Training &amp; Testing the Algorithms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InspectionXpert Single-Button Inspection Plan</dc:title>
  <dc:creator>Jeff Cope</dc:creator>
  <cp:lastModifiedBy>Jeff Cope</cp:lastModifiedBy>
  <cp:revision>58</cp:revision>
  <dcterms:created xsi:type="dcterms:W3CDTF">2017-12-13T03:34:24Z</dcterms:created>
  <dcterms:modified xsi:type="dcterms:W3CDTF">2018-10-17T15:34:17Z</dcterms:modified>
</cp:coreProperties>
</file>